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-3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media/image-9-2.png>
</file>

<file path=ppt/media/image-9-3.png>
</file>

<file path=ppt/media/image-9-4.png>
</file>

<file path=ppt/media/image-9-5.png>
</file>

<file path=ppt/media/image-9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image" Target="../media/image-9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240637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702"/>
              </a:lnSpc>
              <a:buNone/>
            </a:pPr>
            <a:r>
              <a:rPr lang="en-US" sz="6162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Introduction to NoSQL</a:t>
            </a:r>
            <a:endParaRPr lang="en-US" sz="6162" dirty="0"/>
          </a:p>
        </p:txBody>
      </p:sp>
      <p:sp>
        <p:nvSpPr>
          <p:cNvPr id="6" name="Text 2"/>
          <p:cNvSpPr/>
          <p:nvPr/>
        </p:nvSpPr>
        <p:spPr>
          <a:xfrm>
            <a:off x="6280190" y="4537234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databases offer a flexible, scalable alternative to traditional relational databases. These innovative systems excel at handling large, unstructured datasets and real-time, high-volume applications that require rapid response times.</a:t>
            </a:r>
            <a:endParaRPr lang="en-US" sz="1786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154567"/>
            <a:ext cx="8924211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Conclusion and Key Takeaways</a:t>
            </a:r>
            <a:endParaRPr lang="en-US" sz="4465" dirty="0"/>
          </a:p>
        </p:txBody>
      </p:sp>
      <p:sp>
        <p:nvSpPr>
          <p:cNvPr id="6" name="Text 2"/>
          <p:cNvSpPr/>
          <p:nvPr/>
        </p:nvSpPr>
        <p:spPr>
          <a:xfrm>
            <a:off x="793790" y="5203508"/>
            <a:ext cx="130428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databases offer a powerful alternative to traditional SQL-based systems, providing enhanced scalability, flexibility, and high availability for a wide range of modern data-driven applications.</a:t>
            </a:r>
            <a:endParaRPr lang="en-US" sz="1786" dirty="0"/>
          </a:p>
        </p:txBody>
      </p:sp>
      <p:sp>
        <p:nvSpPr>
          <p:cNvPr id="7" name="Text 3"/>
          <p:cNvSpPr/>
          <p:nvPr/>
        </p:nvSpPr>
        <p:spPr>
          <a:xfrm>
            <a:off x="793790" y="6184463"/>
            <a:ext cx="130428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As the demands for data management continue to evolve, NoSQL solutions are playing an increasingly important role in helping organizations harness the full potential of their data.</a:t>
            </a:r>
            <a:endParaRPr lang="en-US" sz="1786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1279684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What is NoSQL?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6280190" y="25837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7" name="Text 3"/>
          <p:cNvSpPr/>
          <p:nvPr/>
        </p:nvSpPr>
        <p:spPr>
          <a:xfrm>
            <a:off x="6463308" y="2668786"/>
            <a:ext cx="143947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679" dirty="0"/>
          </a:p>
        </p:txBody>
      </p:sp>
      <p:sp>
        <p:nvSpPr>
          <p:cNvPr id="8" name="Text 4"/>
          <p:cNvSpPr/>
          <p:nvPr/>
        </p:nvSpPr>
        <p:spPr>
          <a:xfrm>
            <a:off x="7017306" y="258377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Non-Relational</a:t>
            </a:r>
            <a:endParaRPr lang="en-US" sz="2233" dirty="0"/>
          </a:p>
        </p:txBody>
      </p:sp>
      <p:sp>
        <p:nvSpPr>
          <p:cNvPr id="9" name="Text 5"/>
          <p:cNvSpPr/>
          <p:nvPr/>
        </p:nvSpPr>
        <p:spPr>
          <a:xfrm>
            <a:off x="7017306" y="3074194"/>
            <a:ext cx="2927747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databases depart from the rigid, table-based structure of SQL databases, allowing for more dynamic and schema-less data models.</a:t>
            </a:r>
            <a:endParaRPr lang="en-US" sz="1786" dirty="0"/>
          </a:p>
        </p:txBody>
      </p:sp>
      <p:sp>
        <p:nvSpPr>
          <p:cNvPr id="10" name="Shape 6"/>
          <p:cNvSpPr/>
          <p:nvPr/>
        </p:nvSpPr>
        <p:spPr>
          <a:xfrm>
            <a:off x="10171867" y="25837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7"/>
          <p:cNvSpPr/>
          <p:nvPr/>
        </p:nvSpPr>
        <p:spPr>
          <a:xfrm>
            <a:off x="10321052" y="2668786"/>
            <a:ext cx="211931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679" dirty="0"/>
          </a:p>
        </p:txBody>
      </p:sp>
      <p:sp>
        <p:nvSpPr>
          <p:cNvPr id="12" name="Text 8"/>
          <p:cNvSpPr/>
          <p:nvPr/>
        </p:nvSpPr>
        <p:spPr>
          <a:xfrm>
            <a:off x="10908983" y="258377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Scalability</a:t>
            </a:r>
            <a:endParaRPr lang="en-US" sz="2233" dirty="0"/>
          </a:p>
        </p:txBody>
      </p:sp>
      <p:sp>
        <p:nvSpPr>
          <p:cNvPr id="13" name="Text 9"/>
          <p:cNvSpPr/>
          <p:nvPr/>
        </p:nvSpPr>
        <p:spPr>
          <a:xfrm>
            <a:off x="10908983" y="3074194"/>
            <a:ext cx="2927747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systems are designed to scale horizontally, adding more servers to handle increasing data and traffic demands.</a:t>
            </a:r>
            <a:endParaRPr lang="en-US" sz="1786" dirty="0"/>
          </a:p>
        </p:txBody>
      </p:sp>
      <p:sp>
        <p:nvSpPr>
          <p:cNvPr id="14" name="Shape 10"/>
          <p:cNvSpPr/>
          <p:nvPr/>
        </p:nvSpPr>
        <p:spPr>
          <a:xfrm>
            <a:off x="6280190" y="57335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5" name="Text 11"/>
          <p:cNvSpPr/>
          <p:nvPr/>
        </p:nvSpPr>
        <p:spPr>
          <a:xfrm>
            <a:off x="6429851" y="5818584"/>
            <a:ext cx="21097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679" dirty="0"/>
          </a:p>
        </p:txBody>
      </p:sp>
      <p:sp>
        <p:nvSpPr>
          <p:cNvPr id="16" name="Text 12"/>
          <p:cNvSpPr/>
          <p:nvPr/>
        </p:nvSpPr>
        <p:spPr>
          <a:xfrm>
            <a:off x="7017306" y="573357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High Availability</a:t>
            </a:r>
            <a:endParaRPr lang="en-US" sz="2233" dirty="0"/>
          </a:p>
        </p:txBody>
      </p:sp>
      <p:sp>
        <p:nvSpPr>
          <p:cNvPr id="17" name="Text 13"/>
          <p:cNvSpPr/>
          <p:nvPr/>
        </p:nvSpPr>
        <p:spPr>
          <a:xfrm>
            <a:off x="7017306" y="6223992"/>
            <a:ext cx="681930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databases prioritize availability and partition tolerance, often at the expense of strict data consistency.</a:t>
            </a:r>
            <a:endParaRPr lang="en-US" sz="1786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358509"/>
            <a:ext cx="7754064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Types of NoSQL Databases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Key-Value Stores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Simple and fast, key-value stores associate a unique key with each data value, providing efficient retrieval and storage.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634264"/>
            <a:ext cx="2959894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Document-Oriented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These databases store and manage semi-structured data in flexible, self-describing document formats like JSON or XML.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634264"/>
            <a:ext cx="3221117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Column-Family Stores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Optimized for large tables with sparse data, column-family stores group related data into column families for efficient querying.</a:t>
            </a:r>
            <a:endParaRPr lang="en-US" sz="1786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858679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Key-Value Stores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7" name="Shape 3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8" name="Shape 4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1061918" y="2247781"/>
            <a:ext cx="143947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679" dirty="0"/>
          </a:p>
        </p:txBody>
      </p:sp>
      <p:sp>
        <p:nvSpPr>
          <p:cNvPr id="10" name="Text 6"/>
          <p:cNvSpPr/>
          <p:nvPr/>
        </p:nvSpPr>
        <p:spPr>
          <a:xfrm>
            <a:off x="2381488" y="213443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Data Model</a:t>
            </a:r>
            <a:endParaRPr lang="en-US" sz="2233" dirty="0"/>
          </a:p>
        </p:txBody>
      </p:sp>
      <p:sp>
        <p:nvSpPr>
          <p:cNvPr id="11" name="Text 7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Key-value stores use a simple, schema-less data model that associates a unique key with each data value.</a:t>
            </a:r>
            <a:endParaRPr lang="en-US" sz="1786" dirty="0"/>
          </a:p>
        </p:txBody>
      </p:sp>
      <p:sp>
        <p:nvSpPr>
          <p:cNvPr id="12" name="Shape 8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3" name="Shape 9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0"/>
          <p:cNvSpPr/>
          <p:nvPr/>
        </p:nvSpPr>
        <p:spPr>
          <a:xfrm>
            <a:off x="1027986" y="4144447"/>
            <a:ext cx="211931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679" dirty="0"/>
          </a:p>
        </p:txBody>
      </p:sp>
      <p:sp>
        <p:nvSpPr>
          <p:cNvPr id="15" name="Text 11"/>
          <p:cNvSpPr/>
          <p:nvPr/>
        </p:nvSpPr>
        <p:spPr>
          <a:xfrm>
            <a:off x="2381488" y="403109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Retrieval</a:t>
            </a:r>
            <a:endParaRPr lang="en-US" sz="2233" dirty="0"/>
          </a:p>
        </p:txBody>
      </p:sp>
      <p:sp>
        <p:nvSpPr>
          <p:cNvPr id="16" name="Text 12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Accessing data is fast, as the database can directly retrieve the associated value using the provided key.</a:t>
            </a:r>
            <a:endParaRPr lang="en-US" sz="1786" dirty="0"/>
          </a:p>
        </p:txBody>
      </p:sp>
      <p:sp>
        <p:nvSpPr>
          <p:cNvPr id="17" name="Shape 13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3F3F44"/>
          </a:solidFill>
          <a:ln/>
        </p:spPr>
      </p:sp>
      <p:sp>
        <p:nvSpPr>
          <p:cNvPr id="18" name="Shape 14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9" name="Text 15"/>
          <p:cNvSpPr/>
          <p:nvPr/>
        </p:nvSpPr>
        <p:spPr>
          <a:xfrm>
            <a:off x="1028462" y="6041112"/>
            <a:ext cx="21097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679" dirty="0"/>
          </a:p>
        </p:txBody>
      </p:sp>
      <p:sp>
        <p:nvSpPr>
          <p:cNvPr id="20" name="Text 16"/>
          <p:cNvSpPr/>
          <p:nvPr/>
        </p:nvSpPr>
        <p:spPr>
          <a:xfrm>
            <a:off x="2381488" y="592776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Use Cases</a:t>
            </a:r>
            <a:endParaRPr lang="en-US" sz="2233" dirty="0"/>
          </a:p>
        </p:txBody>
      </p:sp>
      <p:sp>
        <p:nvSpPr>
          <p:cNvPr id="21" name="Text 17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Ideal for caching, session management, and real-time applications that require low-latency data access.</a:t>
            </a:r>
            <a:endParaRPr lang="en-US" sz="1786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177058"/>
            <a:ext cx="9083516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Document-Oriented Databases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Data Model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Document-oriented databases store data in flexible, self-describing formats like JSON, XML, or BSON, allowing for complex, nested structures.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Querying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These databases support rich, flexible querying capabilities, enabling powerful data analysis and retrieval based on document content.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Use Cases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Well-suited for content management systems, e-commerce applications, and other scenarios requiring complex, semi-structured data management.</a:t>
            </a:r>
            <a:endParaRPr lang="en-US" sz="1786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8426" y="748546"/>
            <a:ext cx="5995511" cy="6593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92"/>
              </a:lnSpc>
              <a:buNone/>
            </a:pPr>
            <a:r>
              <a:rPr lang="en-US" sz="4154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Column-Family Stores</a:t>
            </a:r>
            <a:endParaRPr lang="en-US" sz="4154" dirty="0"/>
          </a:p>
        </p:txBody>
      </p:sp>
      <p:sp>
        <p:nvSpPr>
          <p:cNvPr id="6" name="Shape 2"/>
          <p:cNvSpPr/>
          <p:nvPr/>
        </p:nvSpPr>
        <p:spPr>
          <a:xfrm>
            <a:off x="1043464" y="1724382"/>
            <a:ext cx="22860" cy="5756553"/>
          </a:xfrm>
          <a:prstGeom prst="roundRect">
            <a:avLst>
              <a:gd name="adj" fmla="val 138453"/>
            </a:avLst>
          </a:prstGeom>
          <a:solidFill>
            <a:srgbClr val="3F3F44"/>
          </a:solidFill>
          <a:ln/>
        </p:spPr>
      </p:sp>
      <p:sp>
        <p:nvSpPr>
          <p:cNvPr id="7" name="Shape 3"/>
          <p:cNvSpPr/>
          <p:nvPr/>
        </p:nvSpPr>
        <p:spPr>
          <a:xfrm>
            <a:off x="1269385" y="2187535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3F3F44"/>
          </a:solidFill>
          <a:ln/>
        </p:spPr>
      </p:sp>
      <p:sp>
        <p:nvSpPr>
          <p:cNvPr id="8" name="Shape 4"/>
          <p:cNvSpPr/>
          <p:nvPr/>
        </p:nvSpPr>
        <p:spPr>
          <a:xfrm>
            <a:off x="817543" y="1961674"/>
            <a:ext cx="474702" cy="4747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987921" y="2040731"/>
            <a:ext cx="133826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2"/>
              </a:lnSpc>
              <a:buNone/>
            </a:pPr>
            <a:r>
              <a:rPr lang="en-US" sz="2492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492" dirty="0"/>
          </a:p>
        </p:txBody>
      </p:sp>
      <p:sp>
        <p:nvSpPr>
          <p:cNvPr id="10" name="Text 6"/>
          <p:cNvSpPr/>
          <p:nvPr/>
        </p:nvSpPr>
        <p:spPr>
          <a:xfrm>
            <a:off x="2215396" y="1935361"/>
            <a:ext cx="2637473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Data Model</a:t>
            </a:r>
            <a:endParaRPr lang="en-US" sz="2077" dirty="0"/>
          </a:p>
        </p:txBody>
      </p:sp>
      <p:sp>
        <p:nvSpPr>
          <p:cNvPr id="11" name="Text 7"/>
          <p:cNvSpPr/>
          <p:nvPr/>
        </p:nvSpPr>
        <p:spPr>
          <a:xfrm>
            <a:off x="2215396" y="2391489"/>
            <a:ext cx="6190178" cy="6750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Column-family stores organize data into tables, rows, and columns, with related columns grouped into column families.</a:t>
            </a:r>
            <a:endParaRPr lang="en-US" sz="1661" dirty="0"/>
          </a:p>
        </p:txBody>
      </p:sp>
      <p:sp>
        <p:nvSpPr>
          <p:cNvPr id="12" name="Shape 8"/>
          <p:cNvSpPr/>
          <p:nvPr/>
        </p:nvSpPr>
        <p:spPr>
          <a:xfrm>
            <a:off x="1269385" y="3951684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3F3F44"/>
          </a:solidFill>
          <a:ln/>
        </p:spPr>
      </p:sp>
      <p:sp>
        <p:nvSpPr>
          <p:cNvPr id="13" name="Shape 9"/>
          <p:cNvSpPr/>
          <p:nvPr/>
        </p:nvSpPr>
        <p:spPr>
          <a:xfrm>
            <a:off x="817543" y="3725823"/>
            <a:ext cx="474702" cy="4747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0"/>
          <p:cNvSpPr/>
          <p:nvPr/>
        </p:nvSpPr>
        <p:spPr>
          <a:xfrm>
            <a:off x="956250" y="3804880"/>
            <a:ext cx="197168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2"/>
              </a:lnSpc>
              <a:buNone/>
            </a:pPr>
            <a:r>
              <a:rPr lang="en-US" sz="2492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492" dirty="0"/>
          </a:p>
        </p:txBody>
      </p:sp>
      <p:sp>
        <p:nvSpPr>
          <p:cNvPr id="15" name="Text 11"/>
          <p:cNvSpPr/>
          <p:nvPr/>
        </p:nvSpPr>
        <p:spPr>
          <a:xfrm>
            <a:off x="2215396" y="3699510"/>
            <a:ext cx="2637473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Querying</a:t>
            </a:r>
            <a:endParaRPr lang="en-US" sz="2077" dirty="0"/>
          </a:p>
        </p:txBody>
      </p:sp>
      <p:sp>
        <p:nvSpPr>
          <p:cNvPr id="16" name="Text 12"/>
          <p:cNvSpPr/>
          <p:nvPr/>
        </p:nvSpPr>
        <p:spPr>
          <a:xfrm>
            <a:off x="2215396" y="4155638"/>
            <a:ext cx="6190178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These databases optimize for querying and analyzing large datasets by efficiently retrieving data from specific column families.</a:t>
            </a:r>
            <a:endParaRPr lang="en-US" sz="1661" dirty="0"/>
          </a:p>
        </p:txBody>
      </p:sp>
      <p:sp>
        <p:nvSpPr>
          <p:cNvPr id="17" name="Shape 13"/>
          <p:cNvSpPr/>
          <p:nvPr/>
        </p:nvSpPr>
        <p:spPr>
          <a:xfrm>
            <a:off x="1269385" y="6053376"/>
            <a:ext cx="738426" cy="22860"/>
          </a:xfrm>
          <a:prstGeom prst="roundRect">
            <a:avLst>
              <a:gd name="adj" fmla="val 138453"/>
            </a:avLst>
          </a:prstGeom>
          <a:solidFill>
            <a:srgbClr val="3F3F44"/>
          </a:solidFill>
          <a:ln/>
        </p:spPr>
      </p:sp>
      <p:sp>
        <p:nvSpPr>
          <p:cNvPr id="18" name="Shape 14"/>
          <p:cNvSpPr/>
          <p:nvPr/>
        </p:nvSpPr>
        <p:spPr>
          <a:xfrm>
            <a:off x="817543" y="5827514"/>
            <a:ext cx="474702" cy="4747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9" name="Text 15"/>
          <p:cNvSpPr/>
          <p:nvPr/>
        </p:nvSpPr>
        <p:spPr>
          <a:xfrm>
            <a:off x="956727" y="5906572"/>
            <a:ext cx="196215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2"/>
              </a:lnSpc>
              <a:buNone/>
            </a:pPr>
            <a:r>
              <a:rPr lang="en-US" sz="2492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492" dirty="0"/>
          </a:p>
        </p:txBody>
      </p:sp>
      <p:sp>
        <p:nvSpPr>
          <p:cNvPr id="20" name="Text 16"/>
          <p:cNvSpPr/>
          <p:nvPr/>
        </p:nvSpPr>
        <p:spPr>
          <a:xfrm>
            <a:off x="2215396" y="5801201"/>
            <a:ext cx="2637473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6"/>
              </a:lnSpc>
              <a:buNone/>
            </a:pPr>
            <a:r>
              <a:rPr lang="en-US" sz="2077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Use Cases</a:t>
            </a:r>
            <a:endParaRPr lang="en-US" sz="2077" dirty="0"/>
          </a:p>
        </p:txBody>
      </p:sp>
      <p:sp>
        <p:nvSpPr>
          <p:cNvPr id="21" name="Text 17"/>
          <p:cNvSpPr/>
          <p:nvPr/>
        </p:nvSpPr>
        <p:spPr>
          <a:xfrm>
            <a:off x="2215396" y="6257330"/>
            <a:ext cx="6190178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Suitable for applications with high-volume, low-latency data requirements, such as real-time analytics and sensor data processing.</a:t>
            </a:r>
            <a:endParaRPr lang="en-US" sz="1661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899755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Graph Databases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6280190" y="1948696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26262B"/>
          </a:solidFill>
          <a:ln/>
        </p:spPr>
      </p:sp>
      <p:sp>
        <p:nvSpPr>
          <p:cNvPr id="7" name="Text 3"/>
          <p:cNvSpPr/>
          <p:nvPr/>
        </p:nvSpPr>
        <p:spPr>
          <a:xfrm>
            <a:off x="6507004" y="217551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Data Model</a:t>
            </a:r>
            <a:endParaRPr lang="en-US" sz="2233" dirty="0"/>
          </a:p>
        </p:txBody>
      </p:sp>
      <p:sp>
        <p:nvSpPr>
          <p:cNvPr id="8" name="Text 4"/>
          <p:cNvSpPr/>
          <p:nvPr/>
        </p:nvSpPr>
        <p:spPr>
          <a:xfrm>
            <a:off x="6507004" y="2665928"/>
            <a:ext cx="3211235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Graph databases represent data as a network of interconnected nodes and relationships, allowing for efficient traversal and analysis of complex data structures.</a:t>
            </a:r>
            <a:endParaRPr lang="en-US" sz="1786" dirty="0"/>
          </a:p>
        </p:txBody>
      </p:sp>
      <p:sp>
        <p:nvSpPr>
          <p:cNvPr id="9" name="Shape 5"/>
          <p:cNvSpPr/>
          <p:nvPr/>
        </p:nvSpPr>
        <p:spPr>
          <a:xfrm>
            <a:off x="10171867" y="1948696"/>
            <a:ext cx="3664863" cy="3121462"/>
          </a:xfrm>
          <a:prstGeom prst="roundRect">
            <a:avLst>
              <a:gd name="adj" fmla="val 1090"/>
            </a:avLst>
          </a:prstGeom>
          <a:solidFill>
            <a:srgbClr val="26262B"/>
          </a:solidFill>
          <a:ln/>
        </p:spPr>
      </p:sp>
      <p:sp>
        <p:nvSpPr>
          <p:cNvPr id="10" name="Text 6"/>
          <p:cNvSpPr/>
          <p:nvPr/>
        </p:nvSpPr>
        <p:spPr>
          <a:xfrm>
            <a:off x="10398681" y="217551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Querying</a:t>
            </a:r>
            <a:endParaRPr lang="en-US" sz="2233" dirty="0"/>
          </a:p>
        </p:txBody>
      </p:sp>
      <p:sp>
        <p:nvSpPr>
          <p:cNvPr id="11" name="Text 7"/>
          <p:cNvSpPr/>
          <p:nvPr/>
        </p:nvSpPr>
        <p:spPr>
          <a:xfrm>
            <a:off x="10398681" y="2665928"/>
            <a:ext cx="3211235" cy="21774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These databases use specialized query languages, like Cypher or Gremlin, to navigate and explore the relationships between data points.</a:t>
            </a:r>
            <a:endParaRPr lang="en-US" sz="1786" dirty="0"/>
          </a:p>
        </p:txBody>
      </p:sp>
      <p:sp>
        <p:nvSpPr>
          <p:cNvPr id="12" name="Shape 8"/>
          <p:cNvSpPr/>
          <p:nvPr/>
        </p:nvSpPr>
        <p:spPr>
          <a:xfrm>
            <a:off x="6280190" y="5296972"/>
            <a:ext cx="7556421" cy="2032754"/>
          </a:xfrm>
          <a:prstGeom prst="roundRect">
            <a:avLst>
              <a:gd name="adj" fmla="val 1674"/>
            </a:avLst>
          </a:prstGeom>
          <a:solidFill>
            <a:srgbClr val="26262B"/>
          </a:solidFill>
          <a:ln/>
        </p:spPr>
      </p:sp>
      <p:sp>
        <p:nvSpPr>
          <p:cNvPr id="13" name="Text 9"/>
          <p:cNvSpPr/>
          <p:nvPr/>
        </p:nvSpPr>
        <p:spPr>
          <a:xfrm>
            <a:off x="6507004" y="5523786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Use Cases</a:t>
            </a:r>
            <a:endParaRPr lang="en-US" sz="2233" dirty="0"/>
          </a:p>
        </p:txBody>
      </p:sp>
      <p:sp>
        <p:nvSpPr>
          <p:cNvPr id="14" name="Text 10"/>
          <p:cNvSpPr/>
          <p:nvPr/>
        </p:nvSpPr>
        <p:spPr>
          <a:xfrm>
            <a:off x="6507004" y="6014204"/>
            <a:ext cx="7102793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Ideal for applications that require understanding complex relationships, such as social networks, recommendation engines, and fraud detection systems.</a:t>
            </a:r>
            <a:endParaRPr lang="en-US" sz="1786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743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4489" y="529947"/>
            <a:ext cx="4818459" cy="6022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43"/>
              </a:lnSpc>
              <a:buNone/>
            </a:pPr>
            <a:r>
              <a:rPr lang="en-US" sz="3794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Benefits of NoSQL</a:t>
            </a:r>
            <a:endParaRPr lang="en-US" sz="379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89" y="1421249"/>
            <a:ext cx="481846" cy="48184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74489" y="2095738"/>
            <a:ext cx="2409230" cy="301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1"/>
              </a:lnSpc>
              <a:buNone/>
            </a:pPr>
            <a:r>
              <a:rPr lang="en-US" sz="1897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Scalability</a:t>
            </a:r>
            <a:endParaRPr lang="en-US" sz="1897" dirty="0"/>
          </a:p>
        </p:txBody>
      </p:sp>
      <p:sp>
        <p:nvSpPr>
          <p:cNvPr id="8" name="Text 3"/>
          <p:cNvSpPr/>
          <p:nvPr/>
        </p:nvSpPr>
        <p:spPr>
          <a:xfrm>
            <a:off x="674489" y="2512576"/>
            <a:ext cx="7795022" cy="616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28"/>
              </a:lnSpc>
              <a:buNone/>
            </a:pPr>
            <a:r>
              <a:rPr lang="en-US" sz="1518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databases can easily scale out by adding more servers to handle growing data and traffic demands.</a:t>
            </a:r>
            <a:endParaRPr lang="en-US" sz="1518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89" y="3707487"/>
            <a:ext cx="481846" cy="48184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74489" y="4381976"/>
            <a:ext cx="2409230" cy="301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1"/>
              </a:lnSpc>
              <a:buNone/>
            </a:pPr>
            <a:r>
              <a:rPr lang="en-US" sz="1897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Flexibility</a:t>
            </a:r>
            <a:endParaRPr lang="en-US" sz="1897" dirty="0"/>
          </a:p>
        </p:txBody>
      </p:sp>
      <p:sp>
        <p:nvSpPr>
          <p:cNvPr id="11" name="Text 5"/>
          <p:cNvSpPr/>
          <p:nvPr/>
        </p:nvSpPr>
        <p:spPr>
          <a:xfrm>
            <a:off x="674489" y="4798814"/>
            <a:ext cx="7795022" cy="616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28"/>
              </a:lnSpc>
              <a:buNone/>
            </a:pPr>
            <a:r>
              <a:rPr lang="en-US" sz="1518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systems offer schema-less data models, allowing for the storage and management of diverse, unstructured data.</a:t>
            </a:r>
            <a:endParaRPr lang="en-US" sz="1518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89" y="5993725"/>
            <a:ext cx="481846" cy="48184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74489" y="6668214"/>
            <a:ext cx="2409230" cy="3012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1"/>
              </a:lnSpc>
              <a:buNone/>
            </a:pPr>
            <a:r>
              <a:rPr lang="en-US" sz="1897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High Availability</a:t>
            </a:r>
            <a:endParaRPr lang="en-US" sz="1897" dirty="0"/>
          </a:p>
        </p:txBody>
      </p:sp>
      <p:sp>
        <p:nvSpPr>
          <p:cNvPr id="14" name="Text 7"/>
          <p:cNvSpPr/>
          <p:nvPr/>
        </p:nvSpPr>
        <p:spPr>
          <a:xfrm>
            <a:off x="674489" y="7085052"/>
            <a:ext cx="7795022" cy="616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428"/>
              </a:lnSpc>
              <a:buNone/>
            </a:pPr>
            <a:r>
              <a:rPr lang="en-US" sz="1518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databases prioritize availability and partition tolerance, providing resilience in the face of network failures or other disruptions.</a:t>
            </a:r>
            <a:endParaRPr lang="en-US" sz="1518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7954" y="612458"/>
            <a:ext cx="5996226" cy="694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70"/>
              </a:lnSpc>
              <a:buNone/>
            </a:pPr>
            <a:r>
              <a:rPr lang="en-US" sz="4376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Use Cases for NoSQL</a:t>
            </a:r>
            <a:endParaRPr lang="en-US" sz="4376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54" y="1640562"/>
            <a:ext cx="1111448" cy="199215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22778" y="1862852"/>
            <a:ext cx="2801898" cy="3473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5"/>
              </a:lnSpc>
              <a:buNone/>
            </a:pPr>
            <a:r>
              <a:rPr lang="en-US" sz="2188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Real-Time Analytics</a:t>
            </a:r>
            <a:endParaRPr lang="en-US" sz="2188" dirty="0"/>
          </a:p>
        </p:txBody>
      </p:sp>
      <p:sp>
        <p:nvSpPr>
          <p:cNvPr id="8" name="Text 3"/>
          <p:cNvSpPr/>
          <p:nvPr/>
        </p:nvSpPr>
        <p:spPr>
          <a:xfrm>
            <a:off x="2222778" y="2343507"/>
            <a:ext cx="6143268" cy="1066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01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databases excel at handling high-velocity, high-volume data streams for real-time analytics and decision-making.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954" y="3632716"/>
            <a:ext cx="1111448" cy="199215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22778" y="3855006"/>
            <a:ext cx="2778681" cy="3473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5"/>
              </a:lnSpc>
              <a:buNone/>
            </a:pPr>
            <a:r>
              <a:rPr lang="en-US" sz="2188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E-Commerce</a:t>
            </a:r>
            <a:endParaRPr lang="en-US" sz="2188" dirty="0"/>
          </a:p>
        </p:txBody>
      </p:sp>
      <p:sp>
        <p:nvSpPr>
          <p:cNvPr id="11" name="Text 5"/>
          <p:cNvSpPr/>
          <p:nvPr/>
        </p:nvSpPr>
        <p:spPr>
          <a:xfrm>
            <a:off x="2222778" y="4335661"/>
            <a:ext cx="6143268" cy="1066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01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These databases support the management of product catalogs, customer profiles, and transaction data in e-commerce applications.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954" y="5624870"/>
            <a:ext cx="1111448" cy="199215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22778" y="5847159"/>
            <a:ext cx="2816423" cy="3473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5"/>
              </a:lnSpc>
              <a:buNone/>
            </a:pPr>
            <a:r>
              <a:rPr lang="en-US" sz="2188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IoT and Sensor Data</a:t>
            </a:r>
            <a:endParaRPr lang="en-US" sz="2188" dirty="0"/>
          </a:p>
        </p:txBody>
      </p:sp>
      <p:sp>
        <p:nvSpPr>
          <p:cNvPr id="14" name="Text 7"/>
          <p:cNvSpPr/>
          <p:nvPr/>
        </p:nvSpPr>
        <p:spPr>
          <a:xfrm>
            <a:off x="2222778" y="6327815"/>
            <a:ext cx="6143268" cy="1066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801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NoSQL systems can efficiently store and process the massive amounts of data generated by Internet of Things (IoT) devices and sensors.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2024-08-09T07:20:27Z</dcterms:created>
  <dcterms:modified xsi:type="dcterms:W3CDTF">2024-08-09T07:20:27Z</dcterms:modified>
</cp:coreProperties>
</file>